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Bold" charset="1" panose="00000800000000000000"/>
      <p:regular r:id="rId10"/>
    </p:embeddedFont>
    <p:embeddedFont>
      <p:font typeface="HK Grotesk Bold Italics" charset="1" panose="00000800000000000000"/>
      <p:regular r:id="rId11"/>
    </p:embeddedFont>
    <p:embeddedFont>
      <p:font typeface="HK Grotesk Medium" charset="1" panose="00000600000000000000"/>
      <p:regular r:id="rId12"/>
    </p:embeddedFont>
    <p:embeddedFont>
      <p:font typeface="HK Grotesk Medium Bold" charset="1" panose="00000700000000000000"/>
      <p:regular r:id="rId13"/>
    </p:embeddedFont>
    <p:embeddedFont>
      <p:font typeface="HK Grotesk Medium Italics" charset="1" panose="00000600000000000000"/>
      <p:regular r:id="rId14"/>
    </p:embeddedFont>
    <p:embeddedFont>
      <p:font typeface="HK Grotesk Medium Bold Italics" charset="1" panose="000007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31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8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8225" y="2574533"/>
            <a:ext cx="7706900" cy="5137933"/>
            <a:chOff x="0" y="0"/>
            <a:chExt cx="10275866" cy="685057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3425289" y="0"/>
              <a:ext cx="6850578" cy="6850578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850578" cy="6850578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1075850" y="8845797"/>
            <a:ext cx="6183450" cy="41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800">
                <a:solidFill>
                  <a:srgbClr val="F2E9ED"/>
                </a:solidFill>
                <a:latin typeface="HK Grotesk Medium"/>
              </a:rPr>
              <a:t>Java Object Oriented Programming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58787" y="3571875"/>
            <a:ext cx="10200513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60"/>
              </a:lnSpc>
            </a:pPr>
            <a:r>
              <a:rPr lang="en-US" sz="10300">
                <a:solidFill>
                  <a:srgbClr val="FFFFFF"/>
                </a:solidFill>
                <a:latin typeface="HK Grotesk Bold"/>
              </a:rPr>
              <a:t>Object Oriented Programming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2E9ED"/>
                </a:solidFill>
                <a:latin typeface="HK Grotesk Medium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75140" y="3269614"/>
            <a:ext cx="14137720" cy="2331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1A1825"/>
                </a:solidFill>
                <a:latin typeface="HK Grotesk Bold"/>
              </a:rPr>
              <a:t>Instance Variables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5448300"/>
            <a:ext cx="18288000" cy="2645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1A1825"/>
                </a:solidFill>
                <a:latin typeface="HK Grotesk Medium"/>
              </a:rPr>
              <a:t>The data in a class is called an instance variable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228671"/>
            <a:ext cx="18288000" cy="715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1A1825"/>
                </a:solidFill>
                <a:latin typeface="HK Grotesk Bold"/>
              </a:rPr>
              <a:t>These are attributes/properties/member data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639695"/>
            <a:ext cx="18288000" cy="474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1A1825"/>
                </a:solidFill>
                <a:latin typeface="HK Grotesk Bold"/>
              </a:rPr>
              <a:t>Objects also have </a:t>
            </a:r>
            <a:r>
              <a:rPr lang="en-US" sz="13599">
                <a:solidFill>
                  <a:srgbClr val="1A1825"/>
                </a:solidFill>
                <a:latin typeface="HK Grotesk Bold Italics"/>
              </a:rPr>
              <a:t>Behaviors(methods)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8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337027" y="2670398"/>
            <a:ext cx="11613946" cy="49462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57042" y="1398503"/>
            <a:ext cx="14373916" cy="7489993"/>
            <a:chOff x="0" y="0"/>
            <a:chExt cx="19165221" cy="998665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763698"/>
              <a:ext cx="19165221" cy="5222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00"/>
                </a:lnSpc>
              </a:pPr>
              <a:r>
                <a:rPr lang="en-US" sz="7000">
                  <a:solidFill>
                    <a:srgbClr val="FFFFFF"/>
                  </a:solidFill>
                  <a:latin typeface="HK Grotesk Bold"/>
                </a:rPr>
                <a:t>NOW WE WILL MAKE A CLASS TOGETHER. THAN CREATE INSTANCES OF THAT CLASS (I.E AN OBJECT)</a:t>
              </a:r>
            </a:p>
          </p:txBody>
        </p:sp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6696217" y="0"/>
              <a:ext cx="5772787" cy="33797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51620" y="2824067"/>
            <a:ext cx="7207680" cy="6434233"/>
            <a:chOff x="0" y="0"/>
            <a:chExt cx="9610240" cy="857897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632024" y="0"/>
              <a:ext cx="4978216" cy="5225227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2306285"/>
              <a:ext cx="6521702" cy="6272692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 rot="0">
            <a:off x="0" y="0"/>
            <a:ext cx="8882573" cy="10287000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028700" y="1318260"/>
            <a:ext cx="6799824" cy="7717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90"/>
              </a:lnSpc>
            </a:pPr>
            <a:r>
              <a:rPr lang="en-US" sz="6900">
                <a:solidFill>
                  <a:srgbClr val="FFFFFF"/>
                </a:solidFill>
                <a:latin typeface="HK Grotesk Bold"/>
              </a:rPr>
              <a:t>OBJECT ORIENTED PROGRAMMING IS A PARADIGM SHIFT (DIFFERENT TECHNIQUE OF PROGRAMMING)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19062" y="469537"/>
            <a:ext cx="8840238" cy="9424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349"/>
              </a:lnSpc>
            </a:pPr>
            <a:r>
              <a:rPr lang="en-US" sz="8499">
                <a:solidFill>
                  <a:srgbClr val="FFFFFF"/>
                </a:solidFill>
                <a:latin typeface="HK Grotesk Bold"/>
              </a:rPr>
              <a:t>Let's solve Exercise 07_03 using OOP. (Move to Netbeans). </a:t>
            </a:r>
          </a:p>
          <a:p>
            <a:pPr algn="r">
              <a:lnSpc>
                <a:spcPts val="9350"/>
              </a:lnSpc>
            </a:pPr>
            <a:r>
              <a:rPr lang="en-US" sz="8500">
                <a:solidFill>
                  <a:srgbClr val="FFFFFF"/>
                </a:solidFill>
                <a:latin typeface="HK Grotesk Bold"/>
              </a:rPr>
              <a:t>If you are reading this at home. Email me and I will send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03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3349205"/>
            <a:ext cx="5437040" cy="5909095"/>
            <a:chOff x="0" y="0"/>
            <a:chExt cx="7249387" cy="787879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525626" y="0"/>
              <a:ext cx="3707761" cy="7397029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4137646"/>
              <a:ext cx="3217387" cy="3741148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217387" y="1683353"/>
              <a:ext cx="4032000" cy="3885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11862" y="824664"/>
            <a:ext cx="10264276" cy="195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>
                <a:solidFill>
                  <a:srgbClr val="1A1825"/>
                </a:solidFill>
                <a:latin typeface="HK Grotesk Bold"/>
              </a:rPr>
              <a:t>Review of Lectures/Today's Agenda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1A1825"/>
                </a:solidFill>
                <a:latin typeface="HK Grotesk Medium"/>
              </a:rPr>
              <a:t>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13763" y="4155985"/>
            <a:ext cx="7660473" cy="4475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94243" indent="-597122" lvl="1">
              <a:lnSpc>
                <a:spcPts val="7190"/>
              </a:lnSpc>
              <a:buFont typeface="Arial"/>
              <a:buChar char="•"/>
            </a:pPr>
            <a:r>
              <a:rPr lang="en-US" sz="5531">
                <a:solidFill>
                  <a:srgbClr val="1A1825"/>
                </a:solidFill>
                <a:latin typeface="HK Grotesk Medium"/>
              </a:rPr>
              <a:t>What is an Object?</a:t>
            </a:r>
          </a:p>
          <a:p>
            <a:pPr marL="1194243" indent="-597122" lvl="1">
              <a:lnSpc>
                <a:spcPts val="7190"/>
              </a:lnSpc>
              <a:buFont typeface="Arial"/>
              <a:buChar char="•"/>
            </a:pPr>
            <a:r>
              <a:rPr lang="en-US" sz="5531">
                <a:solidFill>
                  <a:srgbClr val="1A1825"/>
                </a:solidFill>
                <a:latin typeface="HK Grotesk Medium"/>
              </a:rPr>
              <a:t>What is a Class?</a:t>
            </a:r>
          </a:p>
          <a:p>
            <a:pPr marL="1194243" indent="-597122" lvl="1">
              <a:lnSpc>
                <a:spcPts val="7190"/>
              </a:lnSpc>
              <a:buFont typeface="Arial"/>
              <a:buChar char="•"/>
            </a:pPr>
            <a:r>
              <a:rPr lang="en-US" sz="5531">
                <a:solidFill>
                  <a:srgbClr val="1A1825"/>
                </a:solidFill>
                <a:latin typeface="HK Grotesk Medium"/>
              </a:rPr>
              <a:t>What is Object Orientated Programming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19062" y="1095375"/>
            <a:ext cx="8840238" cy="895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This slide set is a little longer than usual. We will not get through it all, but this is our last session. You can use the rest of it on your own. 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03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3349205"/>
            <a:ext cx="5437040" cy="5909095"/>
            <a:chOff x="0" y="0"/>
            <a:chExt cx="7249387" cy="787879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525626" y="0"/>
              <a:ext cx="3707761" cy="7397029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4137646"/>
              <a:ext cx="3217387" cy="3741148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217387" y="1683353"/>
              <a:ext cx="4032000" cy="3885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34247" y="3656961"/>
            <a:ext cx="6521227" cy="2973078"/>
            <a:chOff x="0" y="0"/>
            <a:chExt cx="8694970" cy="396410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"/>
              <a:ext cx="8694970" cy="1342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99"/>
                </a:lnSpc>
              </a:pPr>
              <a:r>
                <a:rPr lang="en-US" sz="6999">
                  <a:solidFill>
                    <a:srgbClr val="FFFFFF"/>
                  </a:solidFill>
                  <a:latin typeface="HK Grotesk Bold"/>
                </a:rPr>
                <a:t>CLASSES 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204312"/>
              <a:ext cx="8694970" cy="175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9"/>
                </a:lnSpc>
              </a:pPr>
              <a:r>
                <a:rPr lang="en-US" sz="2699">
                  <a:solidFill>
                    <a:srgbClr val="FFFFFF"/>
                  </a:solidFill>
                  <a:latin typeface="HK Grotesk Medium"/>
                </a:rPr>
                <a:t>We have been using classes this whole semester. We know will began to understand what a class is.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2526" y="2189459"/>
            <a:ext cx="6694854" cy="5908082"/>
            <a:chOff x="0" y="0"/>
            <a:chExt cx="8926471" cy="787744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169144" y="1999390"/>
              <a:ext cx="7757327" cy="3878664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841047" cy="7877443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11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A18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269614"/>
            <a:ext cx="18288000" cy="474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FFFFFF"/>
                </a:solidFill>
                <a:latin typeface="HK Grotesk Bold"/>
              </a:rPr>
              <a:t>Reusable Code/Scalability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266700"/>
            <a:ext cx="18288000" cy="474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1A1825"/>
                </a:solidFill>
                <a:latin typeface="HK Grotesk Bold"/>
              </a:rPr>
              <a:t>An object is a real-world entity!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5448300"/>
            <a:ext cx="18288000" cy="3988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1A1825"/>
                </a:solidFill>
                <a:latin typeface="HK Grotesk Medium"/>
              </a:rPr>
              <a:t>Do not think any deeper than that!</a:t>
            </a:r>
          </a:p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1A1825"/>
                </a:solidFill>
                <a:latin typeface="HK Grotesk Medium"/>
              </a:rPr>
              <a:t>A class is a template for all objects of that </a:t>
            </a:r>
            <a:r>
              <a:rPr lang="en-US" sz="7599">
                <a:solidFill>
                  <a:srgbClr val="1A1825"/>
                </a:solidFill>
                <a:latin typeface="HK Grotesk Medium Bold"/>
              </a:rPr>
              <a:t>TYPE.</a:t>
            </a:r>
            <a:r>
              <a:rPr lang="en-US" sz="7599">
                <a:solidFill>
                  <a:srgbClr val="1A1825"/>
                </a:solidFill>
                <a:latin typeface="HK Grotesk Medium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8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609148" y="2564483"/>
            <a:ext cx="9069705" cy="51580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8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63400" y="3939621"/>
            <a:ext cx="14561200" cy="24077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8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56049" y="4020253"/>
            <a:ext cx="16003251" cy="22464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DAE-DoSNx88</dc:identifier>
  <dcterms:modified xsi:type="dcterms:W3CDTF">2011-08-01T06:04:30Z</dcterms:modified>
  <cp:revision>1</cp:revision>
  <dc:title>OOP</dc:title>
</cp:coreProperties>
</file>